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87" r:id="rId4"/>
    <p:sldId id="258" r:id="rId5"/>
    <p:sldId id="282" r:id="rId6"/>
    <p:sldId id="290" r:id="rId7"/>
    <p:sldId id="281" r:id="rId8"/>
    <p:sldId id="292" r:id="rId9"/>
    <p:sldId id="269" r:id="rId10"/>
    <p:sldId id="259" r:id="rId11"/>
    <p:sldId id="270" r:id="rId12"/>
    <p:sldId id="262" r:id="rId13"/>
    <p:sldId id="268" r:id="rId14"/>
    <p:sldId id="263" r:id="rId15"/>
    <p:sldId id="265" r:id="rId16"/>
    <p:sldId id="286" r:id="rId17"/>
    <p:sldId id="272" r:id="rId18"/>
    <p:sldId id="289" r:id="rId19"/>
    <p:sldId id="271" r:id="rId20"/>
    <p:sldId id="288" r:id="rId21"/>
    <p:sldId id="275" r:id="rId22"/>
    <p:sldId id="276" r:id="rId23"/>
    <p:sldId id="274" r:id="rId24"/>
    <p:sldId id="273" r:id="rId25"/>
    <p:sldId id="283" r:id="rId26"/>
    <p:sldId id="284" r:id="rId27"/>
    <p:sldId id="277" r:id="rId28"/>
    <p:sldId id="278" r:id="rId29"/>
    <p:sldId id="279" r:id="rId30"/>
    <p:sldId id="280" r:id="rId31"/>
    <p:sldId id="267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2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77AF0-2486-4B10-AE1F-22D8668BCF33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693D7-BD39-4815-9528-6CFA71FB87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693D7-BD39-4815-9528-6CFA71FB87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45D7A4-C29C-4916-99F8-55CB9FC69EC2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73D0D9-3B24-4D6C-9DF1-A9D5C63B5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1"/>
            <a:ext cx="8229600" cy="213359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OPERATIONAL AMPLIFIER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2362200"/>
          </a:xfrm>
        </p:spPr>
        <p:txBody>
          <a:bodyPr>
            <a:noAutofit/>
          </a:bodyPr>
          <a:lstStyle/>
          <a:p>
            <a:pPr algn="r"/>
            <a:r>
              <a:rPr lang="en-US" sz="2800" dirty="0" err="1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Dr</a:t>
            </a:r>
            <a:r>
              <a:rPr lang="en-US" sz="2800" dirty="0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Ariya</a:t>
            </a:r>
            <a:r>
              <a:rPr lang="en-US" sz="2800" dirty="0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Saraswathy</a:t>
            </a:r>
            <a:endParaRPr lang="en-US" sz="2800" b="1" dirty="0" smtClean="0">
              <a:solidFill>
                <a:srgbClr val="002060"/>
              </a:solidFill>
              <a:latin typeface="Mongolian Baiti" pitchFamily="66" charset="0"/>
              <a:cs typeface="Mongolian Baiti" pitchFamily="66" charset="0"/>
            </a:endParaRPr>
          </a:p>
          <a:p>
            <a:pPr algn="r"/>
            <a:r>
              <a:rPr lang="en-US" sz="2800" b="1" dirty="0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Assistant Professor</a:t>
            </a:r>
          </a:p>
          <a:p>
            <a:pPr algn="r"/>
            <a:r>
              <a:rPr lang="en-US" sz="2800" b="1" dirty="0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Department of Physics</a:t>
            </a:r>
          </a:p>
          <a:p>
            <a:pPr algn="r"/>
            <a:r>
              <a:rPr lang="en-US" sz="2800" b="1" dirty="0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V T M NSS College</a:t>
            </a:r>
          </a:p>
          <a:p>
            <a:pPr algn="r"/>
            <a:r>
              <a:rPr lang="en-US" sz="2800" b="1" dirty="0" err="1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Thiruvananthapuram</a:t>
            </a:r>
            <a:endParaRPr lang="en-US" sz="2800" b="1" dirty="0">
              <a:solidFill>
                <a:srgbClr val="002060"/>
              </a:solidFill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68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Op Amp – A multistage Amplifier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7525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Differential Amplifier stage</a:t>
            </a:r>
          </a:p>
          <a:p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High gain CE amplifier stage</a:t>
            </a:r>
          </a:p>
          <a:p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Class B push pull emitter follower</a:t>
            </a:r>
            <a:endParaRPr lang="en-US" sz="3200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7412" name="AutoShape 4" descr="Image result for block diagram of operational amplif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4191000"/>
            <a:ext cx="152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Differential Amplifier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419100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stages of gain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5600" y="4191000"/>
            <a:ext cx="152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B Push pull Amplifier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71800" y="44958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15000" y="44958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1800" y="51054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5105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" y="44958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51054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2296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29600" y="51054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0/0d/Op-Amp_Internal.svg/1000px-Op-Amp_Internal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1600200"/>
            <a:ext cx="4953000" cy="3886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381000"/>
            <a:ext cx="6973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u="sng" dirty="0" smtClean="0">
                <a:solidFill>
                  <a:schemeClr val="accent1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Op Amp Equivalent Circuit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block diagram of operational amplif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07720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16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Ideal Op Amp</a:t>
            </a:r>
          </a:p>
          <a:p>
            <a:pPr algn="ctr">
              <a:buNone/>
            </a:pPr>
            <a:endParaRPr lang="en-US" sz="3600" b="1" u="sng" dirty="0" smtClean="0">
              <a:solidFill>
                <a:schemeClr val="accent1">
                  <a:lumMod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  <a:p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3600" dirty="0" err="1" smtClean="0">
                <a:latin typeface="Mongolian Baiti" pitchFamily="66" charset="0"/>
                <a:cs typeface="Mongolian Baiti" pitchFamily="66" charset="0"/>
              </a:rPr>
              <a:t>Z</a:t>
            </a:r>
            <a:r>
              <a:rPr lang="en-US" sz="3600" baseline="-25000" dirty="0" err="1" smtClean="0">
                <a:latin typeface="Mongolian Baiti" pitchFamily="66" charset="0"/>
                <a:cs typeface="Mongolian Baiti" pitchFamily="66" charset="0"/>
              </a:rPr>
              <a:t>in</a:t>
            </a:r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   = </a:t>
            </a:r>
            <a:r>
              <a:rPr lang="en-US" sz="3600" dirty="0">
                <a:latin typeface="Mongolian Baiti" pitchFamily="66" charset="0"/>
                <a:cs typeface="Mongolian Baiti" pitchFamily="66" charset="0"/>
              </a:rPr>
              <a:t>∞</a:t>
            </a:r>
            <a:endParaRPr lang="en-US" sz="3600" dirty="0" smtClean="0">
              <a:latin typeface="Mongolian Baiti" pitchFamily="66" charset="0"/>
              <a:cs typeface="Mongolian Baiti" pitchFamily="66" charset="0"/>
            </a:endParaRPr>
          </a:p>
          <a:p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3600" dirty="0" err="1" smtClean="0">
                <a:latin typeface="Mongolian Baiti" pitchFamily="66" charset="0"/>
                <a:cs typeface="Mongolian Baiti" pitchFamily="66" charset="0"/>
              </a:rPr>
              <a:t>Z</a:t>
            </a:r>
            <a:r>
              <a:rPr lang="en-US" sz="3600" baseline="-25000" dirty="0" err="1" smtClean="0">
                <a:latin typeface="Mongolian Baiti" pitchFamily="66" charset="0"/>
                <a:cs typeface="Mongolian Baiti" pitchFamily="66" charset="0"/>
              </a:rPr>
              <a:t>out</a:t>
            </a:r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 = 0</a:t>
            </a:r>
          </a:p>
          <a:p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A</a:t>
            </a:r>
            <a:r>
              <a:rPr lang="en-US" sz="3600" baseline="-25000" dirty="0" smtClean="0">
                <a:latin typeface="Mongolian Baiti" pitchFamily="66" charset="0"/>
                <a:cs typeface="Mongolian Baiti" pitchFamily="66" charset="0"/>
              </a:rPr>
              <a:t>V</a:t>
            </a:r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   = </a:t>
            </a:r>
            <a:r>
              <a:rPr lang="en-US" sz="3600" dirty="0">
                <a:latin typeface="Mongolian Baiti" pitchFamily="66" charset="0"/>
                <a:cs typeface="Mongolian Baiti" pitchFamily="66" charset="0"/>
              </a:rPr>
              <a:t>∞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Practical Op Amp</a:t>
            </a:r>
          </a:p>
          <a:p>
            <a:pPr algn="ctr">
              <a:buNone/>
            </a:pPr>
            <a:endParaRPr lang="en-US" sz="3600" b="1" u="sng" dirty="0" smtClean="0">
              <a:solidFill>
                <a:schemeClr val="accent1">
                  <a:lumMod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  <a:p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3600" dirty="0" err="1" smtClean="0">
                <a:latin typeface="Mongolian Baiti" pitchFamily="66" charset="0"/>
                <a:cs typeface="Mongolian Baiti" pitchFamily="66" charset="0"/>
              </a:rPr>
              <a:t>Z</a:t>
            </a:r>
            <a:r>
              <a:rPr lang="en-US" sz="3600" baseline="-25000" dirty="0" err="1" smtClean="0">
                <a:latin typeface="Mongolian Baiti" pitchFamily="66" charset="0"/>
                <a:cs typeface="Mongolian Baiti" pitchFamily="66" charset="0"/>
              </a:rPr>
              <a:t>in</a:t>
            </a:r>
            <a:r>
              <a:rPr lang="en-US" sz="3600" baseline="-25000" dirty="0" smtClean="0"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= 2MΩ</a:t>
            </a:r>
          </a:p>
          <a:p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</a:t>
            </a:r>
            <a:r>
              <a:rPr lang="en-US" sz="3600" dirty="0" err="1" smtClean="0">
                <a:latin typeface="Mongolian Baiti" pitchFamily="66" charset="0"/>
                <a:cs typeface="Mongolian Baiti" pitchFamily="66" charset="0"/>
              </a:rPr>
              <a:t>Z</a:t>
            </a:r>
            <a:r>
              <a:rPr lang="en-US" sz="3600" baseline="-25000" dirty="0" err="1" smtClean="0">
                <a:latin typeface="Mongolian Baiti" pitchFamily="66" charset="0"/>
                <a:cs typeface="Mongolian Baiti" pitchFamily="66" charset="0"/>
              </a:rPr>
              <a:t>out</a:t>
            </a:r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= 100Ω</a:t>
            </a:r>
          </a:p>
          <a:p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A</a:t>
            </a:r>
            <a:r>
              <a:rPr lang="en-US" sz="3600" baseline="-25000" dirty="0" smtClean="0">
                <a:latin typeface="Mongolian Baiti" pitchFamily="66" charset="0"/>
                <a:cs typeface="Mongolian Baiti" pitchFamily="66" charset="0"/>
              </a:rPr>
              <a:t>V</a:t>
            </a:r>
            <a:r>
              <a:rPr lang="en-US" sz="3600" dirty="0" smtClean="0">
                <a:latin typeface="Mongolian Baiti" pitchFamily="66" charset="0"/>
                <a:cs typeface="Mongolian Baiti" pitchFamily="66" charset="0"/>
              </a:rPr>
              <a:t>    = </a:t>
            </a:r>
            <a:r>
              <a:rPr lang="en-US" sz="3600" dirty="0">
                <a:latin typeface="Mongolian Baiti" pitchFamily="66" charset="0"/>
                <a:cs typeface="Mongolian Baiti" pitchFamily="66" charset="0"/>
              </a:rPr>
              <a:t>10</a:t>
            </a:r>
            <a:r>
              <a:rPr lang="en-US" sz="3600" baseline="30000" dirty="0">
                <a:latin typeface="Mongolian Baiti" pitchFamily="66" charset="0"/>
                <a:cs typeface="Mongolian Baiti" pitchFamily="66" charset="0"/>
              </a:rPr>
              <a:t>5</a:t>
            </a:r>
            <a:endParaRPr lang="en-US" sz="3600" dirty="0">
              <a:latin typeface="Mongolian Baiti" pitchFamily="66" charset="0"/>
              <a:cs typeface="Mongolian Baiti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Voltage Transfer Characteristic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4825" y="1828801"/>
            <a:ext cx="8029575" cy="43434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057400" y="25146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Range where we operate the op amp as an amplifier.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7600" y="411480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ongolian Baiti" pitchFamily="66" charset="0"/>
                <a:cs typeface="Mongolian Baiti" pitchFamily="66" charset="0"/>
              </a:rPr>
              <a:t>V</a:t>
            </a:r>
            <a:r>
              <a:rPr lang="en-US" sz="2400" b="1" baseline="-25000" dirty="0" smtClean="0">
                <a:latin typeface="Mongolian Baiti" pitchFamily="66" charset="0"/>
                <a:cs typeface="Mongolian Baiti" pitchFamily="66" charset="0"/>
              </a:rPr>
              <a:t>in</a:t>
            </a:r>
            <a:endParaRPr lang="en-US" sz="2400" b="1" dirty="0" smtClean="0">
              <a:latin typeface="Mongolian Baiti" pitchFamily="66" charset="0"/>
              <a:cs typeface="Mongolian Baiti" pitchFamily="66" charset="0"/>
            </a:endParaRPr>
          </a:p>
          <a:p>
            <a:endParaRPr lang="en-US" sz="2400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 smtClean="0">
                <a:latin typeface="Mongolian Baiti" pitchFamily="66" charset="0"/>
                <a:cs typeface="Mongolian Baiti" pitchFamily="66" charset="0"/>
              </a:rPr>
              <a:t>APPLICATIONS</a:t>
            </a:r>
            <a:endParaRPr lang="en-US" sz="8000" b="1" u="sng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Non-Inverting Amplifier</a:t>
            </a:r>
          </a:p>
        </p:txBody>
      </p:sp>
      <p:pic>
        <p:nvPicPr>
          <p:cNvPr id="3" name="Picture 2" descr="http://upload.wikimedia.org/wikipedia/commons/thumb/4/44/Op-Amp_Non-Inverting_Amplifier.svg/1000px-Op-Amp_Non-Inverting_Amplifie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295400"/>
            <a:ext cx="6324600" cy="2636837"/>
          </a:xfrm>
          <a:prstGeom prst="rect">
            <a:avLst/>
          </a:prstGeom>
          <a:noFill/>
        </p:spPr>
      </p:pic>
      <p:pic>
        <p:nvPicPr>
          <p:cNvPr id="4" name="Picture 12" descr="V_{\text{out}} = V_{\text{in}} \left( 1 + \frac{R_2}{R_1} \right)\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648200"/>
            <a:ext cx="3257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non inverting amplif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2390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30480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Inverting Amplifier</a:t>
            </a:r>
          </a:p>
        </p:txBody>
      </p:sp>
      <p:pic>
        <p:nvPicPr>
          <p:cNvPr id="3" name="Picture 2" descr="http://upload.wikimedia.org/wikipedia/commons/thumb/4/41/Op-Amp_Inverting_Amplifier.svg/1000px-Op-Amp_Inverting_Amplifie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0" y="1447800"/>
            <a:ext cx="6324600" cy="3687763"/>
          </a:xfrm>
          <a:prstGeom prst="rect">
            <a:avLst/>
          </a:prstGeom>
          <a:noFill/>
        </p:spPr>
      </p:pic>
      <p:pic>
        <p:nvPicPr>
          <p:cNvPr id="4" name="Picture 4" descr="V_{\text{out}} = -\frac{R_{\text{f}}}{R_{\text{in}}} V_{\text{in}}\!\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257800"/>
            <a:ext cx="2714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808038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atin typeface="Mongolian Baiti" pitchFamily="66" charset="0"/>
                <a:cs typeface="Mongolian Baiti" pitchFamily="66" charset="0"/>
              </a:rPr>
              <a:t>AMPLIFIER</a:t>
            </a:r>
            <a:endParaRPr lang="en-US" sz="4800" b="1" u="sng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96200" cy="5178552"/>
          </a:xfrm>
        </p:spPr>
        <p:txBody>
          <a:bodyPr/>
          <a:lstStyle/>
          <a:p>
            <a:r>
              <a:rPr lang="en-US" sz="2800" dirty="0" smtClean="0">
                <a:latin typeface="Mongolian Baiti" pitchFamily="66" charset="0"/>
                <a:cs typeface="Mongolian Baiti" pitchFamily="66" charset="0"/>
              </a:rPr>
              <a:t>It is an electronic circuit or device which increases  the amplitude of a signal</a:t>
            </a:r>
          </a:p>
          <a:p>
            <a:endParaRPr lang="en-US" dirty="0"/>
          </a:p>
        </p:txBody>
      </p:sp>
      <p:pic>
        <p:nvPicPr>
          <p:cNvPr id="1026" name="Picture 2" descr="Image result for amplifier circ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90800"/>
            <a:ext cx="56388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inverting amplifier wave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4676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Op-Amp Summing Amplifier</a:t>
            </a:r>
          </a:p>
        </p:txBody>
      </p:sp>
      <p:pic>
        <p:nvPicPr>
          <p:cNvPr id="3" name="Picture 2" descr="http://upload.wikimedia.org/wikipedia/commons/thumb/3/3e/Op-Amp_Summing_Amplifier.svg/1000px-Op-Amp_Summing_Amplifie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89213" y="1143000"/>
            <a:ext cx="4956175" cy="4297363"/>
          </a:xfrm>
          <a:prstGeom prst="rect">
            <a:avLst/>
          </a:prstGeom>
          <a:noFill/>
        </p:spPr>
      </p:pic>
      <p:pic>
        <p:nvPicPr>
          <p:cNvPr id="4" name="Picture 4" descr=" V_{\text{out}} = -R_{\text{f}} \left( \frac{V_1}{R_1} + \frac{V_2}{R_2} + \cdots + \frac{V_n}{R_n} \right)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486400"/>
            <a:ext cx="4746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Op-Amp Differential Amplifier</a:t>
            </a:r>
          </a:p>
        </p:txBody>
      </p:sp>
      <p:pic>
        <p:nvPicPr>
          <p:cNvPr id="3" name="Picture 2" descr="http://upload.wikimedia.org/wikipedia/commons/thumb/a/a2/Op-Amp_Differential_Amplifier.svg/1000px-Op-Amp_Differential_Amplifie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1066800"/>
            <a:ext cx="5715000" cy="3811588"/>
          </a:xfrm>
          <a:prstGeom prst="rect">
            <a:avLst/>
          </a:prstGeom>
          <a:noFill/>
        </p:spPr>
      </p:pic>
      <p:pic>
        <p:nvPicPr>
          <p:cNvPr id="4" name="Picture 4" descr=" V_{\text{out}} = \frac{ \left( R_{\text{f}} + R_1 \right) R_{\text{g}} }{\left( R_{\text{g}} + R_2 \right) R_1} V_2 - \frac{R_{\text{f}}}{R_1} V_1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463" y="5105400"/>
            <a:ext cx="32845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33600" y="61071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If R</a:t>
            </a:r>
            <a:r>
              <a:rPr lang="en-US" baseline="-25000"/>
              <a:t>1</a:t>
            </a:r>
            <a:r>
              <a:rPr lang="en-US"/>
              <a:t> = R</a:t>
            </a:r>
            <a:r>
              <a:rPr lang="en-US" baseline="-25000"/>
              <a:t>2</a:t>
            </a:r>
            <a:r>
              <a:rPr lang="en-US"/>
              <a:t> and R</a:t>
            </a:r>
            <a:r>
              <a:rPr lang="en-US" baseline="-25000"/>
              <a:t>f</a:t>
            </a:r>
            <a:r>
              <a:rPr lang="en-US"/>
              <a:t> = R</a:t>
            </a:r>
            <a:r>
              <a:rPr lang="en-US" baseline="-25000"/>
              <a:t>g</a:t>
            </a:r>
            <a:r>
              <a:rPr lang="en-US"/>
              <a:t>:</a:t>
            </a:r>
          </a:p>
        </p:txBody>
      </p:sp>
      <p:pic>
        <p:nvPicPr>
          <p:cNvPr id="6" name="Picture 6" descr="V_{\text{out}} = A (V_{\text{2}} - V_{\text{1}})\,"/>
          <p:cNvPicPr>
            <a:picLocks noChangeAspect="1" noChangeArrowheads="1"/>
          </p:cNvPicPr>
          <p:nvPr/>
        </p:nvPicPr>
        <p:blipFill>
          <a:blip r:embed="rId4"/>
          <a:srcRect r="63142"/>
          <a:stretch>
            <a:fillRect/>
          </a:stretch>
        </p:blipFill>
        <p:spPr bwMode="auto">
          <a:xfrm>
            <a:off x="4716463" y="6172200"/>
            <a:ext cx="9223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 \triangleq \frac{ R_{\text{f}} }{ R_1 }"/>
          <p:cNvPicPr>
            <a:picLocks noChangeAspect="1" noChangeArrowheads="1"/>
          </p:cNvPicPr>
          <p:nvPr/>
        </p:nvPicPr>
        <p:blipFill>
          <a:blip r:embed="rId5"/>
          <a:srcRect l="63754"/>
          <a:stretch>
            <a:fillRect/>
          </a:stretch>
        </p:blipFill>
        <p:spPr bwMode="auto">
          <a:xfrm>
            <a:off x="5730875" y="5988050"/>
            <a:ext cx="390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V_{\text{out}} = A (V_{\text{2}} - V_{\text{1}})\,"/>
          <p:cNvPicPr>
            <a:picLocks noChangeAspect="1" noChangeArrowheads="1"/>
          </p:cNvPicPr>
          <p:nvPr/>
        </p:nvPicPr>
        <p:blipFill>
          <a:blip r:embed="rId4"/>
          <a:srcRect l="48756"/>
          <a:stretch>
            <a:fillRect/>
          </a:stretch>
        </p:blipFill>
        <p:spPr bwMode="auto">
          <a:xfrm>
            <a:off x="6172200" y="6172200"/>
            <a:ext cx="12811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274638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Op-Amp Integrator</a:t>
            </a:r>
          </a:p>
        </p:txBody>
      </p:sp>
      <p:pic>
        <p:nvPicPr>
          <p:cNvPr id="3" name="Picture 2" descr="http://upload.wikimedia.org/wikipedia/commons/thumb/b/bd/Op-Amp_Integrating_Amplifier.svg/1000px-Op-Amp_Integrating_Amplifie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447800"/>
            <a:ext cx="7239000" cy="36195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r>
              <a:rPr lang="en-US" sz="3200" baseline="-25000" dirty="0" smtClean="0"/>
              <a:t>o</a:t>
            </a:r>
            <a:r>
              <a:rPr lang="en-US" sz="3200" dirty="0" smtClean="0"/>
              <a:t> = 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257800"/>
            <a:ext cx="590550" cy="1118937"/>
          </a:xfrm>
          <a:prstGeom prst="rect">
            <a:avLst/>
          </a:prstGeom>
          <a:noFill/>
        </p:spPr>
      </p:pic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257800"/>
            <a:ext cx="9906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30480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Op-Amp Differentiator</a:t>
            </a:r>
          </a:p>
        </p:txBody>
      </p:sp>
      <p:pic>
        <p:nvPicPr>
          <p:cNvPr id="3" name="Picture 2" descr="http://upload.wikimedia.org/wikipedia/commons/thumb/5/5f/Op-Amp_Differentiating_Amplifier.svg/1000px-Op-Amp_Differentiating_Amplifie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7239000" cy="3619500"/>
          </a:xfrm>
          <a:prstGeom prst="rect">
            <a:avLst/>
          </a:prstGeom>
          <a:noFill/>
        </p:spPr>
      </p:pic>
      <p:pic>
        <p:nvPicPr>
          <p:cNvPr id="4" name="Picture 4" descr="V_{\text{out}} = -RC \,\frac{\operatorname{d}V_{\text{in}} }{ \operatorname{d}t} \, \qquad \text{where } V_{\text{in}}\text{ and } V_{\text{out}} \text{ are functions of time.}"/>
          <p:cNvPicPr>
            <a:picLocks noChangeAspect="1" noChangeArrowheads="1"/>
          </p:cNvPicPr>
          <p:nvPr/>
        </p:nvPicPr>
        <p:blipFill>
          <a:blip r:embed="rId3"/>
          <a:srcRect r="69981"/>
          <a:stretch>
            <a:fillRect/>
          </a:stretch>
        </p:blipFill>
        <p:spPr bwMode="auto">
          <a:xfrm>
            <a:off x="2438400" y="5334000"/>
            <a:ext cx="3121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Low-pass Filter (active)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ngolian Baiti" pitchFamily="66" charset="0"/>
              <a:ea typeface="+mj-ea"/>
              <a:cs typeface="Mongolian Baiti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029200" y="1600200"/>
            <a:ext cx="3657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Cutoff frequency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golian Baiti" pitchFamily="66" charset="0"/>
              <a:cs typeface="Mongolian Baiti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golian Baiti" pitchFamily="66" charset="0"/>
              <a:cs typeface="Mongolian Baiti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This works because the capacitor needs time to charge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648200" cy="3505200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33600"/>
            <a:ext cx="2514600" cy="958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High pass filter (active)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ngolian Baiti" pitchFamily="66" charset="0"/>
              <a:ea typeface="+mj-ea"/>
              <a:cs typeface="Mongolian Baiti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6294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304800"/>
            <a:ext cx="7239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Applications of Op-Amps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47800" y="1371600"/>
            <a:ext cx="72390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Electrocardiogram (EKG) Amplification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Need to measure difference in voltage from lead 1 and lead 2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60 Hz interference from electrical equipment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276600"/>
            <a:ext cx="2590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05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-152400"/>
            <a:ext cx="7924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838200"/>
            <a:ext cx="4343400" cy="571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Simple EKG circuit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Uses differential amplifier to cancel common mode signal and amplify differential mode signal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golian Baiti" pitchFamily="66" charset="0"/>
              <a:cs typeface="Mongolian Baiti" pitchFamily="66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Realistic EKG circuit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Uses two non-inverting amplifiers to first amplify voltage from each lead, followed by differential amplifier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Forms an “instrumentation amplifier”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57200"/>
            <a:ext cx="37338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71800"/>
            <a:ext cx="36576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l="4469"/>
          <a:stretch>
            <a:fillRect/>
          </a:stretch>
        </p:blipFill>
        <p:spPr bwMode="auto">
          <a:xfrm>
            <a:off x="381000" y="1143000"/>
            <a:ext cx="48863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0"/>
            <a:ext cx="7167563" cy="838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Strain Gauge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/>
          <a:srcRect l="1067"/>
          <a:stretch>
            <a:fillRect/>
          </a:stretch>
        </p:blipFill>
        <p:spPr bwMode="auto">
          <a:xfrm>
            <a:off x="381000" y="3657600"/>
            <a:ext cx="48768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1219201"/>
            <a:ext cx="3276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Mongolian Baiti" pitchFamily="66" charset="0"/>
                <a:cs typeface="Mongolian Baiti" pitchFamily="66" charset="0"/>
              </a:rPr>
              <a:t>Use a Wheatstone bridge to determine the strain of an element by measuring the change in resistance of a strain gauge</a:t>
            </a:r>
          </a:p>
          <a:p>
            <a:pPr>
              <a:defRPr/>
            </a:pPr>
            <a:endParaRPr lang="en-US" sz="2400" dirty="0">
              <a:latin typeface="Mongolian Baiti" pitchFamily="66" charset="0"/>
              <a:cs typeface="Mongolian Baiti" pitchFamily="66" charset="0"/>
            </a:endParaRPr>
          </a:p>
          <a:p>
            <a:pPr>
              <a:defRPr/>
            </a:pPr>
            <a:r>
              <a:rPr lang="en-US" sz="2400" dirty="0" smtClean="0">
                <a:latin typeface="Mongolian Baiti" pitchFamily="66" charset="0"/>
                <a:cs typeface="Mongolian Baiti" pitchFamily="66" charset="0"/>
              </a:rPr>
              <a:t>(</a:t>
            </a:r>
            <a:r>
              <a:rPr lang="en-US" sz="2400" dirty="0">
                <a:latin typeface="Mongolian Baiti" pitchFamily="66" charset="0"/>
                <a:cs typeface="Mongolian Baiti" pitchFamily="66" charset="0"/>
              </a:rPr>
              <a:t>No strain) Balanced Bridge 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R #1 </a:t>
            </a:r>
            <a:r>
              <a:rPr lang="en-US" sz="2400" b="1" dirty="0">
                <a:latin typeface="Mongolian Baiti" pitchFamily="66" charset="0"/>
                <a:cs typeface="Mongolian Baiti" pitchFamily="66" charset="0"/>
              </a:rPr>
              <a:t>=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ongolian Baiti" pitchFamily="66" charset="0"/>
                <a:cs typeface="Mongolian Baiti" pitchFamily="66" charset="0"/>
              </a:rPr>
              <a:t>R #2</a:t>
            </a:r>
          </a:p>
          <a:p>
            <a:pPr>
              <a:defRPr/>
            </a:pPr>
            <a:r>
              <a:rPr lang="en-US" sz="2400" dirty="0" smtClean="0">
                <a:latin typeface="Mongolian Baiti" pitchFamily="66" charset="0"/>
                <a:cs typeface="Mongolian Baiti" pitchFamily="66" charset="0"/>
              </a:rPr>
              <a:t>(</a:t>
            </a:r>
            <a:r>
              <a:rPr lang="en-US" sz="2400" dirty="0">
                <a:latin typeface="Mongolian Baiti" pitchFamily="66" charset="0"/>
                <a:cs typeface="Mongolian Baiti" pitchFamily="66" charset="0"/>
              </a:rPr>
              <a:t>Strain) Unbalanced Bridge 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R #1 </a:t>
            </a:r>
            <a:r>
              <a:rPr lang="en-US" sz="2400" b="1" dirty="0">
                <a:latin typeface="Mongolian Baiti" pitchFamily="66" charset="0"/>
                <a:cs typeface="Mongolian Baiti" pitchFamily="66" charset="0"/>
              </a:rPr>
              <a:t>≠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Mongolian Baiti" pitchFamily="66" charset="0"/>
                <a:cs typeface="Mongolian Baiti" pitchFamily="66" charset="0"/>
              </a:rPr>
              <a:t>R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#2</a:t>
            </a:r>
          </a:p>
          <a:p>
            <a:pPr algn="ctr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amplif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amplif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amplif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2390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752600" y="990600"/>
            <a:ext cx="3462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Half-Bridge Arrangement</a:t>
            </a:r>
          </a:p>
        </p:txBody>
      </p:sp>
      <p:sp>
        <p:nvSpPr>
          <p:cNvPr id="4" name="TextBox 126"/>
          <p:cNvSpPr txBox="1">
            <a:spLocks noChangeArrowheads="1"/>
          </p:cNvSpPr>
          <p:nvPr/>
        </p:nvSpPr>
        <p:spPr bwMode="auto">
          <a:xfrm>
            <a:off x="1066800" y="5181600"/>
            <a:ext cx="492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Using KCL at the inverting and non-inverting terminals of the op amp we find that </a:t>
            </a:r>
            <a:r>
              <a:rPr lang="en-US" dirty="0">
                <a:sym typeface="Wingdings" pitchFamily="2" charset="2"/>
              </a:rPr>
              <a:t> </a:t>
            </a:r>
            <a:endParaRPr lang="en-US" dirty="0"/>
          </a:p>
        </p:txBody>
      </p:sp>
      <p:sp>
        <p:nvSpPr>
          <p:cNvPr id="5" name="TextBox 127"/>
          <p:cNvSpPr txBox="1">
            <a:spLocks noChangeArrowheads="1"/>
          </p:cNvSpPr>
          <p:nvPr/>
        </p:nvSpPr>
        <p:spPr bwMode="auto">
          <a:xfrm>
            <a:off x="5181600" y="5791200"/>
            <a:ext cx="2571750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ε ~ V</a:t>
            </a:r>
            <a:r>
              <a:rPr lang="en-US" i="1" baseline="-25000" dirty="0">
                <a:solidFill>
                  <a:srgbClr val="FF0000"/>
                </a:solidFill>
              </a:rPr>
              <a:t>o </a:t>
            </a:r>
            <a:r>
              <a:rPr lang="en-US" i="1" dirty="0">
                <a:solidFill>
                  <a:srgbClr val="FF0000"/>
                </a:solidFill>
              </a:rPr>
              <a:t> = 2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R(</a:t>
            </a:r>
            <a:r>
              <a:rPr lang="en-US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f</a:t>
            </a:r>
            <a:r>
              <a:rPr lang="en-US" i="1" baseline="-25000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/R</a:t>
            </a:r>
            <a:r>
              <a:rPr lang="en-US" i="1" baseline="30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81000" y="1600200"/>
            <a:ext cx="7097713" cy="3652838"/>
            <a:chOff x="142875" y="1447800"/>
            <a:chExt cx="8429625" cy="4338638"/>
          </a:xfrm>
        </p:grpSpPr>
        <p:sp>
          <p:nvSpPr>
            <p:cNvPr id="7" name="TextBox 121"/>
            <p:cNvSpPr txBox="1">
              <a:spLocks noChangeArrowheads="1"/>
            </p:cNvSpPr>
            <p:nvPr/>
          </p:nvSpPr>
          <p:spPr bwMode="auto">
            <a:xfrm>
              <a:off x="5143500" y="1857375"/>
              <a:ext cx="1696828" cy="438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</a:t>
              </a:r>
              <a:r>
                <a:rPr lang="en-US" i="1"/>
                <a:t>R + </a:t>
              </a:r>
              <a:r>
                <a:rPr lang="el-GR" i="1"/>
                <a:t>Δ</a:t>
              </a:r>
              <a:r>
                <a:rPr lang="en-US" i="1"/>
                <a:t>R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1447800"/>
              <a:ext cx="2962275" cy="320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570860" y="1928749"/>
              <a:ext cx="7715059" cy="3364044"/>
              <a:chOff x="642271" y="1923606"/>
              <a:chExt cx="7715112" cy="3364044"/>
            </a:xfrm>
          </p:grpSpPr>
          <p:cxnSp>
            <p:nvCxnSpPr>
              <p:cNvPr id="43" name="Straight Connector 8"/>
              <p:cNvCxnSpPr/>
              <p:nvPr/>
            </p:nvCxnSpPr>
            <p:spPr>
              <a:xfrm rot="10800000">
                <a:off x="1713186" y="3143637"/>
                <a:ext cx="714571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642122" y="4214701"/>
                <a:ext cx="21421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713186" y="5281993"/>
                <a:ext cx="6644197" cy="3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319857" y="4393840"/>
                <a:ext cx="17876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6893344" y="3678226"/>
                <a:ext cx="213082" cy="3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>
                <a:off x="7499519" y="3285063"/>
                <a:ext cx="786218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6887686" y="2897557"/>
                <a:ext cx="22439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5531092" y="2755189"/>
                <a:ext cx="79575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lum contrast="56000"/>
              </a:blip>
              <a:srcRect/>
              <a:stretch>
                <a:fillRect/>
              </a:stretch>
            </p:blipFill>
            <p:spPr bwMode="auto">
              <a:xfrm rot="-2685755">
                <a:off x="6705220" y="2052289"/>
                <a:ext cx="609600" cy="62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2" name="Straight Connector 51"/>
              <p:cNvCxnSpPr/>
              <p:nvPr/>
            </p:nvCxnSpPr>
            <p:spPr>
              <a:xfrm>
                <a:off x="5928970" y="2357311"/>
                <a:ext cx="855978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214822" y="2357311"/>
                <a:ext cx="786217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7541877" y="2816473"/>
                <a:ext cx="927752" cy="94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63"/>
              <p:cNvSpPr txBox="1">
                <a:spLocks noChangeArrowheads="1"/>
              </p:cNvSpPr>
              <p:nvPr/>
            </p:nvSpPr>
            <p:spPr bwMode="auto">
              <a:xfrm>
                <a:off x="6786578" y="1928802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 R</a:t>
                </a:r>
                <a:r>
                  <a:rPr lang="en-US" i="1" baseline="-25000"/>
                  <a:t>f</a:t>
                </a:r>
                <a:endParaRPr lang="en-US" baseline="-25000"/>
              </a:p>
            </p:txBody>
          </p:sp>
          <p:sp>
            <p:nvSpPr>
              <p:cNvPr id="56" name="Isosceles Triangle 55"/>
              <p:cNvSpPr/>
              <p:nvPr/>
            </p:nvSpPr>
            <p:spPr bwMode="auto">
              <a:xfrm rot="5400000">
                <a:off x="6551086" y="2806168"/>
                <a:ext cx="1001294" cy="95967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3236580" y="2072573"/>
                <a:ext cx="2866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2271" y="1923606"/>
                <a:ext cx="2752704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213667" y="3500030"/>
                <a:ext cx="501520" cy="18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356535" y="3143637"/>
                <a:ext cx="235865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rot="5400000">
              <a:off x="484" y="2498992"/>
              <a:ext cx="1142640" cy="18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140957" y="4144128"/>
              <a:ext cx="857922" cy="1886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 bwMode="auto">
            <a:xfrm>
              <a:off x="142875" y="2858187"/>
              <a:ext cx="857858" cy="8560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3073711" y="4322313"/>
              <a:ext cx="49967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89"/>
            <p:cNvSpPr txBox="1">
              <a:spLocks noChangeArrowheads="1"/>
            </p:cNvSpPr>
            <p:nvPr/>
          </p:nvSpPr>
          <p:spPr bwMode="auto">
            <a:xfrm>
              <a:off x="428625" y="2857500"/>
              <a:ext cx="571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+</a:t>
              </a:r>
            </a:p>
          </p:txBody>
        </p:sp>
        <p:sp>
          <p:nvSpPr>
            <p:cNvPr id="15" name="TextBox 90"/>
            <p:cNvSpPr txBox="1">
              <a:spLocks noChangeArrowheads="1"/>
            </p:cNvSpPr>
            <p:nvPr/>
          </p:nvSpPr>
          <p:spPr bwMode="auto">
            <a:xfrm>
              <a:off x="401638" y="3357563"/>
              <a:ext cx="5619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 </a:t>
              </a:r>
              <a:r>
                <a:rPr lang="en-US" sz="2000" b="1"/>
                <a:t>-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072459" y="5215117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785878" y="3071254"/>
              <a:ext cx="118780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857933" y="321455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144514" y="321455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215339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286576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253785" y="2143566"/>
              <a:ext cx="118781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8144514" y="5215117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875640" y="2786536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6875640" y="364257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263213" y="4051737"/>
              <a:ext cx="118780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29578" y="3142905"/>
              <a:ext cx="642922" cy="1663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accent3"/>
                  </a:solidFill>
                  <a:latin typeface="Arial" charset="0"/>
                  <a:cs typeface="Arial" charset="0"/>
                </a:rPr>
                <a:t>+</a:t>
              </a:r>
            </a:p>
            <a:p>
              <a:pPr>
                <a:defRPr/>
              </a:pPr>
              <a:endParaRPr lang="en-US" b="1" dirty="0">
                <a:solidFill>
                  <a:schemeClr val="accent3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b="1" i="1" dirty="0">
                  <a:solidFill>
                    <a:schemeClr val="accent3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b="1" i="1" baseline="-25000" dirty="0">
                  <a:solidFill>
                    <a:schemeClr val="accent3"/>
                  </a:solidFill>
                  <a:latin typeface="Arial" charset="0"/>
                  <a:cs typeface="Arial" charset="0"/>
                </a:rPr>
                <a:t>0</a:t>
              </a:r>
            </a:p>
            <a:p>
              <a:pPr>
                <a:defRPr/>
              </a:pPr>
              <a:endParaRPr lang="en-US" b="1" i="1" baseline="-25000" dirty="0">
                <a:solidFill>
                  <a:schemeClr val="accent3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en-US" b="1" i="1" baseline="-25000" dirty="0">
                  <a:solidFill>
                    <a:schemeClr val="accent3"/>
                  </a:solidFill>
                  <a:latin typeface="Arial" charset="0"/>
                  <a:cs typeface="Arial" charset="0"/>
                </a:rPr>
                <a:t>__</a:t>
              </a:r>
              <a:endParaRPr lang="en-US" b="1" i="1" dirty="0">
                <a:solidFill>
                  <a:schemeClr val="accent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TextBox 108"/>
            <p:cNvSpPr txBox="1">
              <a:spLocks noChangeArrowheads="1"/>
            </p:cNvSpPr>
            <p:nvPr/>
          </p:nvSpPr>
          <p:spPr bwMode="auto">
            <a:xfrm>
              <a:off x="6929438" y="2571750"/>
              <a:ext cx="1000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+ V</a:t>
              </a:r>
              <a:r>
                <a:rPr lang="en-US" i="1" baseline="-25000"/>
                <a:t>cc</a:t>
              </a:r>
              <a:endParaRPr lang="en-US" i="1"/>
            </a:p>
          </p:txBody>
        </p:sp>
        <p:sp>
          <p:nvSpPr>
            <p:cNvPr id="29" name="TextBox 109"/>
            <p:cNvSpPr txBox="1">
              <a:spLocks noChangeArrowheads="1"/>
            </p:cNvSpPr>
            <p:nvPr/>
          </p:nvSpPr>
          <p:spPr bwMode="auto">
            <a:xfrm>
              <a:off x="7000875" y="3571875"/>
              <a:ext cx="10001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- V</a:t>
              </a:r>
              <a:r>
                <a:rPr lang="en-US" i="1" baseline="-25000"/>
                <a:t>cc</a:t>
              </a:r>
              <a:endParaRPr lang="en-US" i="1"/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572090" y="3071254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572090" y="3429508"/>
              <a:ext cx="116895" cy="1433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US" b="1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TextBox 112"/>
            <p:cNvSpPr txBox="1">
              <a:spLocks noChangeArrowheads="1"/>
            </p:cNvSpPr>
            <p:nvPr/>
          </p:nvSpPr>
          <p:spPr bwMode="auto">
            <a:xfrm>
              <a:off x="6619875" y="2928938"/>
              <a:ext cx="5000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-</a:t>
              </a:r>
            </a:p>
          </p:txBody>
        </p:sp>
        <p:sp>
          <p:nvSpPr>
            <p:cNvPr id="33" name="TextBox 114"/>
            <p:cNvSpPr txBox="1">
              <a:spLocks noChangeArrowheads="1"/>
            </p:cNvSpPr>
            <p:nvPr/>
          </p:nvSpPr>
          <p:spPr bwMode="auto">
            <a:xfrm>
              <a:off x="6643688" y="3286125"/>
              <a:ext cx="5000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pic>
          <p:nvPicPr>
            <p:cNvPr id="34" name="Picture 14"/>
            <p:cNvPicPr>
              <a:picLocks noChangeAspect="1" noChangeArrowheads="1"/>
            </p:cNvPicPr>
            <p:nvPr/>
          </p:nvPicPr>
          <p:blipFill>
            <a:blip r:embed="rId3">
              <a:lum contrast="56000"/>
            </a:blip>
            <a:srcRect/>
            <a:stretch>
              <a:fillRect/>
            </a:stretch>
          </p:blipFill>
          <p:spPr bwMode="auto">
            <a:xfrm rot="-2685755">
              <a:off x="6848475" y="4981575"/>
              <a:ext cx="60960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6500445" y="5286768"/>
              <a:ext cx="499632" cy="18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358302" y="5286768"/>
              <a:ext cx="499630" cy="188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18"/>
            <p:cNvSpPr txBox="1">
              <a:spLocks noChangeArrowheads="1"/>
            </p:cNvSpPr>
            <p:nvPr/>
          </p:nvSpPr>
          <p:spPr bwMode="auto">
            <a:xfrm>
              <a:off x="6929438" y="4857750"/>
              <a:ext cx="7858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i="1" baseline="-25000"/>
                <a:t>f</a:t>
              </a:r>
              <a:endParaRPr lang="en-US" baseline="-25000"/>
            </a:p>
          </p:txBody>
        </p:sp>
        <p:sp>
          <p:nvSpPr>
            <p:cNvPr id="38" name="TextBox 119"/>
            <p:cNvSpPr txBox="1">
              <a:spLocks noChangeArrowheads="1"/>
            </p:cNvSpPr>
            <p:nvPr/>
          </p:nvSpPr>
          <p:spPr bwMode="auto">
            <a:xfrm>
              <a:off x="642938" y="2500313"/>
              <a:ext cx="7858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V</a:t>
              </a:r>
              <a:r>
                <a:rPr lang="en-US" i="1" baseline="-25000"/>
                <a:t>ref</a:t>
              </a:r>
            </a:p>
          </p:txBody>
        </p:sp>
        <p:sp>
          <p:nvSpPr>
            <p:cNvPr id="39" name="TextBox 120"/>
            <p:cNvSpPr txBox="1">
              <a:spLocks noChangeArrowheads="1"/>
            </p:cNvSpPr>
            <p:nvPr/>
          </p:nvSpPr>
          <p:spPr bwMode="auto">
            <a:xfrm>
              <a:off x="1714500" y="2214563"/>
              <a:ext cx="11430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         </a:t>
              </a:r>
              <a:r>
                <a:rPr lang="en-US" i="1"/>
                <a:t>R</a:t>
              </a:r>
            </a:p>
          </p:txBody>
        </p:sp>
        <p:sp>
          <p:nvSpPr>
            <p:cNvPr id="40" name="TextBox 122"/>
            <p:cNvSpPr txBox="1">
              <a:spLocks noChangeArrowheads="1"/>
            </p:cNvSpPr>
            <p:nvPr/>
          </p:nvSpPr>
          <p:spPr bwMode="auto">
            <a:xfrm>
              <a:off x="3929062" y="4572000"/>
              <a:ext cx="1825191" cy="438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  </a:t>
              </a:r>
              <a:r>
                <a:rPr lang="en-US" i="1"/>
                <a:t>R - </a:t>
              </a:r>
              <a:r>
                <a:rPr lang="el-GR" i="1"/>
                <a:t>Δ</a:t>
              </a:r>
              <a:r>
                <a:rPr lang="en-US" i="1"/>
                <a:t>R</a:t>
              </a:r>
            </a:p>
          </p:txBody>
        </p:sp>
        <p:sp>
          <p:nvSpPr>
            <p:cNvPr id="41" name="TextBox 123"/>
            <p:cNvSpPr txBox="1">
              <a:spLocks noChangeArrowheads="1"/>
            </p:cNvSpPr>
            <p:nvPr/>
          </p:nvSpPr>
          <p:spPr bwMode="auto">
            <a:xfrm>
              <a:off x="2286000" y="3643313"/>
              <a:ext cx="5715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</a:t>
              </a:r>
              <a:r>
                <a:rPr lang="en-US" i="1"/>
                <a:t>R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16200000" flipH="1">
              <a:off x="7966324" y="5536603"/>
              <a:ext cx="49967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128"/>
          <p:cNvSpPr txBox="1">
            <a:spLocks noChangeArrowheads="1"/>
          </p:cNvSpPr>
          <p:nvPr/>
        </p:nvSpPr>
        <p:spPr bwMode="auto">
          <a:xfrm>
            <a:off x="5334000" y="1066800"/>
            <a:ext cx="2786063" cy="646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Op amp used to amplify output from strain gauge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229600" cy="819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Op Amps Applications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2296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Audio amplifiers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Speakers and microphone circuits in cell phones, computers, mpg players, boom boxes,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Instrumentation amplifiers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Biomedical systems including heart monitors and oxygen sensors.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Power amplifiers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Analog computers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Combination of integrators, differentiators, summing amplifiers, and multipliers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THANK YOU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4779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Mongolian Baiti" pitchFamily="66" charset="0"/>
                <a:cs typeface="Mongolian Baiti" pitchFamily="66" charset="0"/>
              </a:rPr>
              <a:t>OPERATIONAL AMPLIFIER (Op Amp)</a:t>
            </a:r>
            <a:endParaRPr lang="en-US" sz="4400" b="1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077200" cy="3200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Mongolian Baiti" pitchFamily="66" charset="0"/>
                <a:cs typeface="Mongolian Baiti" pitchFamily="66" charset="0"/>
              </a:rPr>
              <a:t>Historically an Op Amp was designed to perform such mathematical operations as addition, subtraction, integration and differentiation. Hence the name Operational Amplifier.</a:t>
            </a:r>
            <a:endParaRPr lang="en-US" sz="3200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Background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ngolian Baiti" pitchFamily="66" charset="0"/>
              <a:ea typeface="+mj-ea"/>
              <a:cs typeface="Mongolian Baiti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5344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Originally invented in early 1940s using vacuum tube technology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Initial purpose was to execute math operations in analog electronic calculating machines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Shrunk in size with invention of transistor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Most now made on integrated circuit (IC)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golian Baiti" pitchFamily="66" charset="0"/>
                <a:cs typeface="Mongolian Baiti" pitchFamily="66" charset="0"/>
              </a:rPr>
              <a:t>Huge variety of applications, low cost, and ease of mass production make them extremely popular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operational amplifier using vacuum 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"/>
            <a:ext cx="398145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C-MOS_OP-A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562600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457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1">
                    <a:lumMod val="50000"/>
                  </a:schemeClr>
                </a:solidFill>
                <a:latin typeface="Mongolian Baiti" pitchFamily="66" charset="0"/>
                <a:cs typeface="Mongolian Baiti" pitchFamily="66" charset="0"/>
              </a:rPr>
              <a:t>ICs</a:t>
            </a:r>
            <a:endParaRPr lang="en-US" sz="5400" b="1" u="sng" dirty="0">
              <a:solidFill>
                <a:schemeClr val="accent1">
                  <a:lumMod val="50000"/>
                </a:schemeClr>
              </a:solidFill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Fairchild Semiconductors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µA 702 (1963)</a:t>
            </a:r>
          </a:p>
          <a:p>
            <a:r>
              <a:rPr lang="en-US" dirty="0" smtClean="0"/>
              <a:t>µA 709 (1965)</a:t>
            </a:r>
          </a:p>
          <a:p>
            <a:r>
              <a:rPr lang="en-US" dirty="0" smtClean="0"/>
              <a:t>µA 741 (1968)</a:t>
            </a:r>
          </a:p>
          <a:p>
            <a:r>
              <a:rPr lang="en-US" dirty="0" smtClean="0"/>
              <a:t>µA 748 (1968)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National Semiconductors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LM101     (1967)</a:t>
            </a:r>
          </a:p>
          <a:p>
            <a:r>
              <a:rPr lang="en-US" dirty="0" smtClean="0"/>
              <a:t>LM101A  (1968)</a:t>
            </a:r>
          </a:p>
          <a:p>
            <a:r>
              <a:rPr lang="en-US" dirty="0" smtClean="0"/>
              <a:t>LM107     (1968)</a:t>
            </a:r>
          </a:p>
          <a:p>
            <a:r>
              <a:rPr lang="en-US" dirty="0" smtClean="0"/>
              <a:t>LM324     (1974)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04800"/>
            <a:ext cx="8610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golian Baiti" pitchFamily="66" charset="0"/>
                <a:ea typeface="+mj-ea"/>
                <a:cs typeface="Mongolian Baiti" pitchFamily="66" charset="0"/>
              </a:rPr>
              <a:t>741 Op-Amp –Internal Circuitry</a:t>
            </a:r>
          </a:p>
        </p:txBody>
      </p:sp>
      <p:pic>
        <p:nvPicPr>
          <p:cNvPr id="3" name="Picture 2" descr="http://upload.wikimedia.org/wikipedia/commons/thumb/e/e0/OpAmpTransistorLevel_Colored_Labeled.svg/1000px-OpAmpTransistorLevel_Colored_Labele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524000"/>
            <a:ext cx="7607300" cy="46783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681534</TotalTime>
  <Words>533</Words>
  <Application>Microsoft Office PowerPoint</Application>
  <PresentationFormat>On-screen Show (4:3)</PresentationFormat>
  <Paragraphs>120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Oriel</vt:lpstr>
      <vt:lpstr>OPERATIONAL AMPLIFIER</vt:lpstr>
      <vt:lpstr>AMPLIFIER</vt:lpstr>
      <vt:lpstr>PowerPoint Presentation</vt:lpstr>
      <vt:lpstr>OPERATIONAL AMPLIFIER (Op Amp)</vt:lpstr>
      <vt:lpstr>PowerPoint Presentation</vt:lpstr>
      <vt:lpstr>PowerPoint Presentation</vt:lpstr>
      <vt:lpstr>PowerPoint Presentation</vt:lpstr>
      <vt:lpstr> </vt:lpstr>
      <vt:lpstr>PowerPoint Presentation</vt:lpstr>
      <vt:lpstr>Op Amp – A multistage Amplifier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AMPLIFIER</dc:title>
  <dc:creator>THOSHIBA</dc:creator>
  <cp:lastModifiedBy>ss</cp:lastModifiedBy>
  <cp:revision>93</cp:revision>
  <dcterms:created xsi:type="dcterms:W3CDTF">2017-08-18T15:20:50Z</dcterms:created>
  <dcterms:modified xsi:type="dcterms:W3CDTF">2017-10-07T17:52:06Z</dcterms:modified>
</cp:coreProperties>
</file>